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13"/>
          </p:nvPr>
        </p:nvSpPr>
        <p:spPr>
          <a:xfrm>
            <a:off x="1270000" y="4267112"/>
            <a:ext cx="10464800" cy="609777"/>
          </a:xfrm>
          <a:prstGeom prst="rect">
            <a:avLst/>
          </a:prstGeom>
        </p:spPr>
        <p:txBody>
          <a:bodyPr/>
          <a:lstStyle/>
          <a:p>
            <a:pPr marL="0" indent="0" algn="ctr" defTabSz="572516">
              <a:spcBef>
                <a:spcPts val="0"/>
              </a:spcBef>
              <a:buSzTx/>
              <a:buNone/>
              <a:defRPr sz="3332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ancer Cellularity in Breast Tissue"/>
          <p:cNvSpPr txBox="1"/>
          <p:nvPr>
            <p:ph type="ctrTitle"/>
          </p:nvPr>
        </p:nvSpPr>
        <p:spPr>
          <a:xfrm>
            <a:off x="1270000" y="50449"/>
            <a:ext cx="10464800" cy="3302001"/>
          </a:xfrm>
          <a:prstGeom prst="rect">
            <a:avLst/>
          </a:prstGeom>
        </p:spPr>
        <p:txBody>
          <a:bodyPr/>
          <a:lstStyle>
            <a:lvl1pPr defTabSz="502412">
              <a:defRPr sz="6800"/>
            </a:lvl1pPr>
          </a:lstStyle>
          <a:p>
            <a:pPr/>
            <a:r>
              <a:t>Cancer Cellularity in Breast Pathology Slides</a:t>
            </a:r>
          </a:p>
        </p:txBody>
      </p:sp>
      <p:sp>
        <p:nvSpPr>
          <p:cNvPr id="120" name="Shant Ayanian…"/>
          <p:cNvSpPr txBox="1"/>
          <p:nvPr>
            <p:ph type="subTitle" sz="quarter" idx="1"/>
          </p:nvPr>
        </p:nvSpPr>
        <p:spPr>
          <a:xfrm>
            <a:off x="1270000" y="3688618"/>
            <a:ext cx="10464800" cy="1130301"/>
          </a:xfrm>
          <a:prstGeom prst="rect">
            <a:avLst/>
          </a:prstGeom>
        </p:spPr>
        <p:txBody>
          <a:bodyPr/>
          <a:lstStyle/>
          <a:p>
            <a:pPr defTabSz="537462">
              <a:lnSpc>
                <a:spcPct val="90000"/>
              </a:lnSpc>
              <a:defRPr sz="3400"/>
            </a:pPr>
            <a:r>
              <a:t>Shant Ayanian</a:t>
            </a:r>
          </a:p>
          <a:p>
            <a:pPr defTabSz="537462">
              <a:lnSpc>
                <a:spcPct val="90000"/>
              </a:lnSpc>
              <a:defRPr sz="3400"/>
            </a:pPr>
            <a:r>
              <a:t>Talal Alzahrani</a:t>
            </a:r>
          </a:p>
        </p:txBody>
      </p:sp>
      <p:pic>
        <p:nvPicPr>
          <p:cNvPr id="1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9608" y="5155087"/>
            <a:ext cx="6545584" cy="40996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Labels</a:t>
            </a:r>
          </a:p>
        </p:txBody>
      </p:sp>
      <p:pic>
        <p:nvPicPr>
          <p:cNvPr id="147" name="figure_1-1.png" descr="figure_1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400" y="1930400"/>
            <a:ext cx="1016000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ramework/Co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Framework/Codes</a:t>
            </a:r>
          </a:p>
        </p:txBody>
      </p:sp>
      <p:sp>
        <p:nvSpPr>
          <p:cNvPr id="150" name="PyTorch was used as the framework to implement a deep convolutional neural network to conduct a regression analysis to train and then predict the cellularity of the data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PyTorch and Keras were used as the frameworks to implement convolutional neural networks to conduct a regression analysis as well as a classification analysis to train and then predict the cellularity of the images. </a:t>
            </a:r>
          </a:p>
          <a:p>
            <a:pPr/>
            <a:r>
              <a:t>The first network was a shallow network with two convolution networks as well as two pooling networks, two ReLUs and a final Linear layer as the output layer.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Framework/Co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Framework/Codes</a:t>
            </a:r>
          </a:p>
        </p:txBody>
      </p:sp>
      <p:sp>
        <p:nvSpPr>
          <p:cNvPr id="153" name="The second network was a deep network (ResNet).…"/>
          <p:cNvSpPr txBox="1"/>
          <p:nvPr>
            <p:ph type="body" idx="1"/>
          </p:nvPr>
        </p:nvSpPr>
        <p:spPr>
          <a:xfrm>
            <a:off x="952499" y="721900"/>
            <a:ext cx="11099801" cy="6286501"/>
          </a:xfrm>
          <a:prstGeom prst="rect">
            <a:avLst/>
          </a:prstGeom>
        </p:spPr>
        <p:txBody>
          <a:bodyPr/>
          <a:lstStyle/>
          <a:p>
            <a:pPr/>
            <a:r>
              <a:t>The second network was a deep network (ResNet). </a:t>
            </a:r>
          </a:p>
          <a:p>
            <a:pPr/>
            <a:r>
              <a:t>The third network was dilated convolutional network. </a:t>
            </a:r>
          </a:p>
          <a:p>
            <a:pPr/>
            <a:r>
              <a:t>The fourth network was DenseNet121. 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3140" y="5384421"/>
            <a:ext cx="6586308" cy="43880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Framework/Co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Framework/Codes</a:t>
            </a:r>
          </a:p>
        </p:txBody>
      </p:sp>
      <p:sp>
        <p:nvSpPr>
          <p:cNvPr id="157" name="The second network was a deep network (ResNet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3900"/>
              </a:spcBef>
              <a:defRPr sz="2976"/>
            </a:pPr>
            <a:r>
              <a:t>The optimizer were:</a:t>
            </a:r>
          </a:p>
          <a:p>
            <a:pPr lvl="2" marL="1240155" indent="-413384" defTabSz="543305">
              <a:spcBef>
                <a:spcPts val="3900"/>
              </a:spcBef>
              <a:defRPr sz="2976"/>
            </a:pPr>
            <a:r>
              <a:t>Adam </a:t>
            </a:r>
          </a:p>
          <a:p>
            <a:pPr lvl="2" marL="1240155" indent="-413384" defTabSz="543305">
              <a:spcBef>
                <a:spcPts val="3900"/>
              </a:spcBef>
              <a:defRPr sz="2976"/>
            </a:pPr>
            <a:r>
              <a:t>SGD</a:t>
            </a:r>
          </a:p>
          <a:p>
            <a:pPr marL="413384" indent="-413384" defTabSz="543305">
              <a:spcBef>
                <a:spcPts val="3900"/>
              </a:spcBef>
              <a:defRPr sz="2976"/>
            </a:pPr>
            <a:r>
              <a:t>The loss function were:</a:t>
            </a:r>
          </a:p>
          <a:p>
            <a:pPr lvl="2" marL="1240155" indent="-413384" defTabSz="543305">
              <a:spcBef>
                <a:spcPts val="3900"/>
              </a:spcBef>
              <a:defRPr sz="2976"/>
            </a:pPr>
            <a:r>
              <a:t>MSE</a:t>
            </a:r>
          </a:p>
          <a:p>
            <a:pPr lvl="2" marL="1240155" indent="-413384" defTabSz="543305">
              <a:spcBef>
                <a:spcPts val="3900"/>
              </a:spcBef>
              <a:defRPr sz="2976"/>
            </a:pPr>
            <a:r>
              <a:t>KLDiv (Kullback-Leibler Divergence Loss)</a:t>
            </a:r>
          </a:p>
          <a:p>
            <a:pPr lvl="2" marL="1240155" indent="-413384" defTabSz="543305">
              <a:spcBef>
                <a:spcPts val="3900"/>
              </a:spcBef>
              <a:defRPr sz="2976"/>
            </a:pPr>
            <a:r>
              <a:t>Crossentropy loss for Densenet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ramework/Co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Framework/Codes</a:t>
            </a:r>
          </a:p>
        </p:txBody>
      </p:sp>
      <p:sp>
        <p:nvSpPr>
          <p:cNvPr id="160" name="The second network was a deep network (ResNet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3900"/>
              </a:spcBef>
              <a:defRPr sz="2976"/>
            </a:pPr>
            <a:r>
              <a:t>The learning rate was:</a:t>
            </a:r>
          </a:p>
          <a:p>
            <a:pPr lvl="2" marL="1240155" indent="-413384" defTabSz="543305">
              <a:spcBef>
                <a:spcPts val="3900"/>
              </a:spcBef>
              <a:defRPr sz="2976"/>
            </a:pPr>
            <a:r>
              <a:t>0.001</a:t>
            </a:r>
          </a:p>
          <a:p>
            <a:pPr marL="413384" indent="-413384" defTabSz="543305">
              <a:spcBef>
                <a:spcPts val="3900"/>
              </a:spcBef>
              <a:defRPr sz="2976"/>
            </a:pPr>
            <a:r>
              <a:t>The batch size was:</a:t>
            </a:r>
          </a:p>
          <a:p>
            <a:pPr lvl="2" marL="1240155" indent="-413384" defTabSz="543305">
              <a:spcBef>
                <a:spcPts val="3900"/>
              </a:spcBef>
              <a:defRPr sz="2976"/>
            </a:pPr>
            <a:r>
              <a:t>Shallow model= 64 &amp; 128</a:t>
            </a:r>
          </a:p>
          <a:p>
            <a:pPr lvl="2" marL="1240155" indent="-413384" defTabSz="543305">
              <a:spcBef>
                <a:spcPts val="3900"/>
              </a:spcBef>
              <a:defRPr sz="2976"/>
            </a:pPr>
            <a:r>
              <a:t>Resnet9 = 64</a:t>
            </a:r>
          </a:p>
          <a:p>
            <a:pPr lvl="2" marL="1240155" indent="-413384" defTabSz="543305">
              <a:spcBef>
                <a:spcPts val="3900"/>
              </a:spcBef>
              <a:defRPr sz="2976"/>
            </a:pPr>
            <a:r>
              <a:t>Dilated CNN= 25</a:t>
            </a:r>
          </a:p>
          <a:p>
            <a:pPr lvl="2" marL="1240155" indent="-413384" defTabSz="543305">
              <a:spcBef>
                <a:spcPts val="3900"/>
              </a:spcBef>
              <a:defRPr sz="2976"/>
            </a:pPr>
            <a:r>
              <a:t>Densenet121 = 12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ramework/Co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Framework/Codes</a:t>
            </a:r>
          </a:p>
        </p:txBody>
      </p:sp>
      <p:sp>
        <p:nvSpPr>
          <p:cNvPr id="163" name="Data was modified for classificatio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was modified for classification. </a:t>
            </a:r>
          </a:p>
          <a:p>
            <a:pPr/>
            <a:r>
              <a:t>VGG16 was used to predict a binary outcome (&gt;=50% vs. &lt;50%)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llow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Loss Function</a:t>
            </a:r>
          </a:p>
        </p:txBody>
      </p:sp>
      <p:pic>
        <p:nvPicPr>
          <p:cNvPr id="166" name="losscnn8mse.png" descr="losscnn8m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2252" y="2032418"/>
            <a:ext cx="4276346" cy="3207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resnet9mse.png" descr="resnet9ms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84834" y="1930399"/>
            <a:ext cx="4548397" cy="3411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Expansion Model (loss).png" descr="Expansion Model (loss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43972" y="2240562"/>
            <a:ext cx="4825657" cy="2790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densenet121.png" descr="densenet12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06287" y="5478963"/>
            <a:ext cx="5546309" cy="4159732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llow-MSE"/>
          <p:cNvSpPr txBox="1"/>
          <p:nvPr/>
        </p:nvSpPr>
        <p:spPr>
          <a:xfrm>
            <a:off x="1135287" y="3405519"/>
            <a:ext cx="2000099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Shallow-MSE</a:t>
            </a:r>
          </a:p>
        </p:txBody>
      </p:sp>
      <p:sp>
        <p:nvSpPr>
          <p:cNvPr id="171" name="Resnet9-MSE"/>
          <p:cNvSpPr txBox="1"/>
          <p:nvPr/>
        </p:nvSpPr>
        <p:spPr>
          <a:xfrm>
            <a:off x="5133533" y="3405519"/>
            <a:ext cx="205100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Resnet9-MSE</a:t>
            </a:r>
          </a:p>
        </p:txBody>
      </p:sp>
      <p:sp>
        <p:nvSpPr>
          <p:cNvPr id="172" name="Dilated CNN-MSE"/>
          <p:cNvSpPr txBox="1"/>
          <p:nvPr/>
        </p:nvSpPr>
        <p:spPr>
          <a:xfrm>
            <a:off x="9240826" y="3405519"/>
            <a:ext cx="2631949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Dilated CNN-MSE</a:t>
            </a:r>
          </a:p>
        </p:txBody>
      </p:sp>
      <p:sp>
        <p:nvSpPr>
          <p:cNvPr id="173" name="Densenet121-Crossentropy"/>
          <p:cNvSpPr txBox="1"/>
          <p:nvPr/>
        </p:nvSpPr>
        <p:spPr>
          <a:xfrm>
            <a:off x="8293821" y="7328299"/>
            <a:ext cx="397124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Densenet121-Crossentropy</a:t>
            </a:r>
          </a:p>
        </p:txBody>
      </p:sp>
      <p:pic>
        <p:nvPicPr>
          <p:cNvPr id="174" name="resnet9KLDiv.png" descr="resnet9KLDiv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7749" y="5872294"/>
            <a:ext cx="4825658" cy="3619244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Resnet9-KLDiv"/>
          <p:cNvSpPr txBox="1"/>
          <p:nvPr/>
        </p:nvSpPr>
        <p:spPr>
          <a:xfrm>
            <a:off x="1376393" y="8029213"/>
            <a:ext cx="22259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Resnet9-KLDiv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" name="Table"/>
          <p:cNvGraphicFramePr/>
          <p:nvPr/>
        </p:nvGraphicFramePr>
        <p:xfrm>
          <a:off x="2256109" y="2525698"/>
          <a:ext cx="8498932" cy="667613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218970"/>
                <a:gridCol w="2188088"/>
                <a:gridCol w="1966464"/>
                <a:gridCol w="2119058"/>
              </a:tblGrid>
              <a:tr h="833723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07916"/>
                        </a:lnSpc>
                        <a:spcBef>
                          <a:spcPts val="800"/>
                        </a:spcBef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Model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Loss function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Epochs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RMSE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A7A7A7"/>
                    </a:solidFill>
                  </a:tcPr>
                </a:tc>
              </a:tr>
              <a:tr h="833723"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CNN - 8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MSE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5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0.23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833723"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CNN - 8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KLDiv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5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0.21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833723"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CNN - 8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MSE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10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0.01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833723"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Resnet - 9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MSE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5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0.01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833723"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Resnet - 9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KLDiv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5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0.47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833723"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DilatedCNN-13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MSE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5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0.2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833723"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Densenet - 121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Cross entropy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5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0.26</a:t>
                      </a:r>
                    </a:p>
                  </a:txBody>
                  <a:tcPr marL="50800" marR="50800" marT="50800" marB="5080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8" name="Result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Conclusions</a:t>
            </a:r>
          </a:p>
        </p:txBody>
      </p:sp>
      <p:sp>
        <p:nvSpPr>
          <p:cNvPr id="181" name="Tex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Shallow network and deeper resnet networks achieved a very good RMSE during testing when MSE used as loss function.</a:t>
            </a:r>
          </a:p>
          <a:p>
            <a:pPr/>
            <a:r>
              <a:t>Model would need to be trained on a larger dataset</a:t>
            </a:r>
          </a:p>
          <a:p>
            <a:pPr/>
            <a:r>
              <a:t>May need multiple transformations to achieve a low enough RMSE to be considered for clinical use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Ques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124" name="Backgroun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Background</a:t>
            </a:r>
          </a:p>
          <a:p>
            <a:pPr/>
            <a:r>
              <a:t>Goal of the Project </a:t>
            </a:r>
          </a:p>
          <a:p>
            <a:pPr/>
            <a:r>
              <a:t>Datasets</a:t>
            </a:r>
          </a:p>
          <a:p>
            <a:pPr/>
            <a:r>
              <a:t>Framework/Codes</a:t>
            </a:r>
          </a:p>
          <a:p>
            <a:pPr/>
            <a:r>
              <a:t>Results</a:t>
            </a:r>
          </a:p>
        </p:txBody>
      </p:sp>
      <p:pic>
        <p:nvPicPr>
          <p:cNvPr id="125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392709">
            <a:off x="5314646" y="2541728"/>
            <a:ext cx="7073473" cy="6391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632731"/>
            <a:ext cx="13004800" cy="2488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ackgrou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Background</a:t>
            </a:r>
          </a:p>
        </p:txBody>
      </p:sp>
      <p:sp>
        <p:nvSpPr>
          <p:cNvPr id="128" name="Breast cancer is the most common cancer and the second most cause of cancer-related death in wome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Breast cancer is the most common cancer and the second most cause of cancer-related death in women.  </a:t>
            </a:r>
          </a:p>
          <a:p>
            <a:pPr/>
            <a:r>
              <a:t>The treatment of breast cancer depends on the pathological grade of the cancer. </a:t>
            </a:r>
          </a:p>
          <a:p>
            <a:pPr/>
            <a:r>
              <a:t>Quantitative cancer cellularity in pathological slides is important for treatment and prognosis.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i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Aim</a:t>
            </a:r>
          </a:p>
        </p:txBody>
      </p:sp>
      <p:sp>
        <p:nvSpPr>
          <p:cNvPr id="131" name="To develop convolutional neural network algorithms to determine cancer cellularity in breast cancer hematoxylin and eosin (H&amp;E) stained pathological slid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develop convolutional neural network algorithms to determine cancer cellularity in breast cancer hematoxylin and eosin (H&amp;E) stained pathological slides. </a:t>
            </a:r>
          </a:p>
          <a:p>
            <a:pPr/>
            <a:r>
              <a:t>To compare the performance of different convolutional neural network architecture in determining cancer cellularity.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</a:t>
            </a:r>
          </a:p>
        </p:txBody>
      </p:sp>
      <p:sp>
        <p:nvSpPr>
          <p:cNvPr id="134" name="The dataset of breast cancer pathology slides were from The SPIE (the international society for optics and photonics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SPIE (the international society for optics and photonics) 2018-2019, along with the American Association of Physicists in Medicine (AAPM), and the National Cancer Institute (NCI) provide this dataset as part of a challenge.</a:t>
            </a:r>
          </a:p>
          <a:p>
            <a:pPr/>
            <a:r>
              <a:t>The aim of this challenge is to develop an algorithm that accurately predict cancer cellularity in the provided dataset.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</a:t>
            </a:r>
          </a:p>
        </p:txBody>
      </p:sp>
      <p:sp>
        <p:nvSpPr>
          <p:cNvPr id="137" name="The data is a set of 2570 patches from 64 H&amp;E slides presented in 512*512 size, in a tif forma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data is a set of 2570 patches from 64 H&amp;E slides presented in 512*512 size, in a tif format.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130" y="972098"/>
            <a:ext cx="12468540" cy="7809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Datase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Datasets</a:t>
            </a:r>
          </a:p>
        </p:txBody>
      </p:sp>
      <p:sp>
        <p:nvSpPr>
          <p:cNvPr id="142" name="The patches are graded by expert pathologists in terms of their cellularity from 0 to 1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patches are graded by expert pathologists in terms of their cellularity from 0 to 1.  </a:t>
            </a:r>
          </a:p>
          <a:p>
            <a:pPr/>
            <a:r>
              <a:t>These represent the label for each image, which are presented in a separate csv file.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figure_1.png" descr="figure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09821"/>
            <a:ext cx="13004800" cy="5533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